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9"/>
  </p:notesMasterIdLst>
  <p:handoutMasterIdLst>
    <p:handoutMasterId r:id="rId10"/>
  </p:handoutMasterIdLst>
  <p:sldIdLst>
    <p:sldId id="311" r:id="rId2"/>
    <p:sldId id="312" r:id="rId3"/>
    <p:sldId id="1713" r:id="rId4"/>
    <p:sldId id="1714" r:id="rId5"/>
    <p:sldId id="313" r:id="rId6"/>
    <p:sldId id="1715" r:id="rId7"/>
    <p:sldId id="314" r:id="rId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383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novan Robinson" initials="DOR" lastIdx="6" clrIdx="0"/>
  <p:cmAuthor id="1" name="max.postman" initials="m" lastIdx="1" clrIdx="1"/>
  <p:cmAuthor id="2" name="Forinash, Betsy" initials="FB" lastIdx="2" clrIdx="2"/>
  <p:cmAuthor id="3" name="Bell, Jazmin" initials="BJ" lastIdx="10" clrIdx="3"/>
  <p:cmAuthor id="4" name="Nartker, Michael" initials="NM" lastIdx="5" clrIdx="4"/>
  <p:cmAuthor id="5" name="Mocknick, John" initials="MJ" lastIdx="12" clrIdx="5"/>
  <p:cmAuthor id="6" name="Tetreault, Stephan" initials="TS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F8E"/>
    <a:srgbClr val="10386E"/>
    <a:srgbClr val="094B6E"/>
    <a:srgbClr val="7C151B"/>
    <a:srgbClr val="9B111C"/>
    <a:srgbClr val="A0BBC5"/>
    <a:srgbClr val="5A7C92"/>
    <a:srgbClr val="88181F"/>
    <a:srgbClr val="22698A"/>
    <a:srgbClr val="A11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9" autoAdjust="0"/>
    <p:restoredTop sz="89169" autoAdjust="0"/>
  </p:normalViewPr>
  <p:slideViewPr>
    <p:cSldViewPr snapToGrid="0">
      <p:cViewPr varScale="1">
        <p:scale>
          <a:sx n="101" d="100"/>
          <a:sy n="101" d="100"/>
        </p:scale>
        <p:origin x="144" y="330"/>
      </p:cViewPr>
      <p:guideLst>
        <p:guide orient="horz" pos="2160"/>
        <p:guide orient="horz" pos="1383"/>
        <p:guide pos="3840"/>
        <p:guide pos="5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488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1" y="1"/>
            <a:ext cx="3011488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EEE467A8-3ACC-0046-B4FC-BF823F8D395D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6"/>
            <a:ext cx="3011488" cy="461963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1" y="8772526"/>
            <a:ext cx="3011488" cy="461963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1AD2C63-0D4F-CA49-9DC1-1617A12DAC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86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A276697F-53D4-4515-99DA-5CA5712CB4A5}" type="datetimeFigureOut">
              <a:rPr lang="en-US" smtClean="0"/>
              <a:pPr/>
              <a:t>3/2/2020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5" tIns="46243" rIns="92485" bIns="462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8B0BD232-542E-45A1-90F5-8EE8DCE21F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6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4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A9C1-D364-4F4B-8961-BBA3D45421BA}" type="datetimeFigureOut">
              <a:rPr lang="en-US" smtClean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ED539-1620-4C97-BA0A-66FA1A89D0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8759-2F06-46FF-BFCA-9776F14A6C09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ADCD-35E4-400F-9875-6AF63E57BA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044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 hasCustomPrompt="1"/>
          </p:nvPr>
        </p:nvSpPr>
        <p:spPr>
          <a:xfrm>
            <a:off x="914400" y="2058914"/>
            <a:ext cx="10363200" cy="1470181"/>
          </a:xfrm>
        </p:spPr>
        <p:txBody>
          <a:bodyPr/>
          <a:lstStyle>
            <a:lvl1pPr algn="ctr">
              <a:lnSpc>
                <a:spcPct val="90000"/>
              </a:lnSpc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7961559" y="5125351"/>
            <a:ext cx="10363200" cy="147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914400" y="5141624"/>
            <a:ext cx="10363200" cy="59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499"/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57149455"/>
      </p:ext>
    </p:extLst>
  </p:cSld>
  <p:clrMapOvr>
    <a:masterClrMapping/>
  </p:clrMapOvr>
  <p:transition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inside header with EM written out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7836" y="274638"/>
            <a:ext cx="6884565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A9C1-D364-4F4B-8961-BBA3D45421BA}" type="datetimeFigureOut">
              <a:rPr lang="en-US" smtClean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ED539-1620-4C97-BA0A-66FA1A89D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flipH="1">
            <a:off x="-1" y="6642100"/>
            <a:ext cx="12192000" cy="215900"/>
          </a:xfrm>
          <a:prstGeom prst="rect">
            <a:avLst/>
          </a:prstGeom>
          <a:solidFill>
            <a:srgbClr val="285C1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latin typeface="Arial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9885417" y="6619733"/>
            <a:ext cx="1828800" cy="236988"/>
          </a:xfrm>
          <a:prstGeom prst="rect">
            <a:avLst/>
          </a:prstGeom>
          <a:noFill/>
          <a:ln>
            <a:noFill/>
          </a:ln>
        </p:spPr>
        <p:txBody>
          <a:bodyPr lIns="82296" tIns="41148" rIns="82296" bIns="41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0" dirty="0">
                <a:solidFill>
                  <a:srgbClr val="FFE8A6"/>
                </a:solidFill>
                <a:latin typeface="+mj-lt"/>
                <a:ea typeface="ヒラギノ角ゴ ProN W3"/>
                <a:cs typeface="ヒラギノ角ゴ ProN W3"/>
              </a:rPr>
              <a:t>www.energy.gov/EM</a:t>
            </a:r>
          </a:p>
        </p:txBody>
      </p:sp>
      <p:sp>
        <p:nvSpPr>
          <p:cNvPr id="10" name="TextBox 2"/>
          <p:cNvSpPr txBox="1">
            <a:spLocks noChangeArrowheads="1"/>
          </p:cNvSpPr>
          <p:nvPr userDrawn="1"/>
        </p:nvSpPr>
        <p:spPr bwMode="auto">
          <a:xfrm>
            <a:off x="10378400" y="6618468"/>
            <a:ext cx="1727200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A256FFE-0AB4-4725-A126-1B90327B6F89}" type="slidenum">
              <a:rPr lang="en-US" sz="1000" b="0" i="0" smtClean="0">
                <a:solidFill>
                  <a:srgbClr val="FFFFFF"/>
                </a:solidFill>
                <a:latin typeface="+mn-lt"/>
                <a:ea typeface="ヒラギノ角ゴ ProN W3"/>
                <a:cs typeface="ヒラギノ角ゴ ProN W3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0" i="0" dirty="0">
              <a:solidFill>
                <a:srgbClr val="FFFFFF"/>
              </a:solidFill>
              <a:latin typeface="+mn-lt"/>
              <a:ea typeface="ヒラギノ角ゴ ProN W3"/>
              <a:cs typeface="ヒラギノ角ゴ ProN W3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16" y="6644081"/>
            <a:ext cx="3389152" cy="2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0024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4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24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0024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4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0500" y="2039800"/>
            <a:ext cx="60356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b="1" dirty="0">
                <a:solidFill>
                  <a:srgbClr val="000090"/>
                </a:solidFill>
              </a:rPr>
              <a:t>WIPP Looking Forward</a:t>
            </a:r>
          </a:p>
          <a:p>
            <a:pPr algn="ctr"/>
            <a:r>
              <a:rPr lang="en-US" sz="3600" dirty="0">
                <a:solidFill>
                  <a:srgbClr val="000090"/>
                </a:solidFill>
              </a:rPr>
              <a:t>Greg Sosson</a:t>
            </a:r>
          </a:p>
          <a:p>
            <a:pPr algn="ctr"/>
            <a:r>
              <a:rPr lang="en-US" sz="2800" i="1" dirty="0">
                <a:solidFill>
                  <a:srgbClr val="000090"/>
                </a:solidFill>
              </a:rPr>
              <a:t>Acting CBFO Manager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0AA6A-2095-EE41-B067-9857E676D9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466" y="4362524"/>
            <a:ext cx="4576233" cy="11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91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A5A0-4E27-F145-A8D6-C013B939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9" y="87598"/>
            <a:ext cx="4845483" cy="644234"/>
          </a:xfrm>
        </p:spPr>
        <p:txBody>
          <a:bodyPr>
            <a:noAutofit/>
          </a:bodyPr>
          <a:lstStyle/>
          <a:p>
            <a:r>
              <a:rPr lang="en-US" sz="4000" dirty="0"/>
              <a:t>Shipment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66835-9957-174E-A37D-7AEE2476B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5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Projected Shipments through January 2021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FDD9DA-32CA-F64B-B1AB-447E062EDC3F}"/>
              </a:ext>
            </a:extLst>
          </p:cNvPr>
          <p:cNvGraphicFramePr>
            <a:graphicFrameLocks noGrp="1"/>
          </p:cNvGraphicFramePr>
          <p:nvPr/>
        </p:nvGraphicFramePr>
        <p:xfrm>
          <a:off x="8015888" y="2078861"/>
          <a:ext cx="3866886" cy="409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317">
                <a:tc>
                  <a:txBody>
                    <a:bodyPr/>
                    <a:lstStyle/>
                    <a:p>
                      <a:r>
                        <a:rPr lang="en-US" sz="2100" dirty="0"/>
                        <a:t>Site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Projected Shipments</a:t>
                      </a:r>
                    </a:p>
                    <a:p>
                      <a:r>
                        <a:rPr lang="en-US" sz="1800" dirty="0"/>
                        <a:t> Feb. 2020 – Jan. 2021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ANL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5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476621922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INL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195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3905626401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LANL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80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LLNL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581890635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ORNL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33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2840626000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SNL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3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SRS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24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598">
                <a:tc>
                  <a:txBody>
                    <a:bodyPr/>
                    <a:lstStyle/>
                    <a:p>
                      <a:r>
                        <a:rPr lang="en-US" sz="2100" dirty="0"/>
                        <a:t>Total</a:t>
                      </a:r>
                    </a:p>
                  </a:txBody>
                  <a:tcPr marL="105682" marR="105682" marT="52841" marB="5284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350 Estimated</a:t>
                      </a:r>
                    </a:p>
                  </a:txBody>
                  <a:tcPr marL="105682" marR="105682" marT="52841" marB="5284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94C0081-5E97-7B4A-979C-15D7DEEE9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42" y="2171700"/>
            <a:ext cx="698500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3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A5A0-4E27-F145-A8D6-C013B939E893}"/>
              </a:ext>
            </a:extLst>
          </p:cNvPr>
          <p:cNvSpPr txBox="1">
            <a:spLocks/>
          </p:cNvSpPr>
          <p:nvPr/>
        </p:nvSpPr>
        <p:spPr>
          <a:xfrm>
            <a:off x="7886699" y="136513"/>
            <a:ext cx="4279899" cy="879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Capital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2109" y="1627446"/>
            <a:ext cx="6916162" cy="3603107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Safety Significant Confinement Ventilation System</a:t>
            </a:r>
          </a:p>
          <a:p>
            <a:pPr lvl="1"/>
            <a:r>
              <a:rPr lang="en-US" sz="2800" dirty="0"/>
              <a:t>Utility </a:t>
            </a:r>
            <a:r>
              <a:rPr lang="en-US" sz="2800" dirty="0" smtClean="0"/>
              <a:t>Shaft project</a:t>
            </a:r>
            <a:endParaRPr lang="en-US" sz="2800" dirty="0"/>
          </a:p>
          <a:p>
            <a:pPr lvl="1"/>
            <a:r>
              <a:rPr lang="en-US" sz="2800" dirty="0"/>
              <a:t>Hoisting </a:t>
            </a:r>
            <a:r>
              <a:rPr lang="en-US" sz="2800" dirty="0" smtClean="0"/>
              <a:t>capability project</a:t>
            </a:r>
            <a:endParaRPr lang="en-US" sz="2800" dirty="0"/>
          </a:p>
          <a:p>
            <a:pPr lvl="1"/>
            <a:r>
              <a:rPr lang="en-US" sz="2800" dirty="0"/>
              <a:t>Completion of North Access Road Bypass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FFA70-4274-7643-A3CA-7ED238A7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t="9615" r="9821" b="18569"/>
          <a:stretch/>
        </p:blipFill>
        <p:spPr>
          <a:xfrm>
            <a:off x="8437409" y="1182512"/>
            <a:ext cx="3551390" cy="296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E0CBAE-7962-EC44-BFFA-5395986D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93" y="4305267"/>
            <a:ext cx="4975406" cy="2268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042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A5A0-4E27-F145-A8D6-C013B939E893}"/>
              </a:ext>
            </a:extLst>
          </p:cNvPr>
          <p:cNvSpPr txBox="1">
            <a:spLocks/>
          </p:cNvSpPr>
          <p:nvPr/>
        </p:nvSpPr>
        <p:spPr>
          <a:xfrm>
            <a:off x="2870199" y="112985"/>
            <a:ext cx="9283699" cy="76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Looking Ahead – Investing in WIPP’s Future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8070" y="1548815"/>
            <a:ext cx="6630341" cy="4979504"/>
          </a:xfrm>
        </p:spPr>
        <p:txBody>
          <a:bodyPr>
            <a:normAutofit/>
          </a:bodyPr>
          <a:lstStyle/>
          <a:p>
            <a:r>
              <a:rPr lang="en-US" sz="2800" dirty="0"/>
              <a:t>General Plant Projects</a:t>
            </a:r>
          </a:p>
          <a:p>
            <a:pPr lvl="1"/>
            <a:r>
              <a:rPr lang="en-US" sz="2800" dirty="0"/>
              <a:t>Underground </a:t>
            </a:r>
            <a:r>
              <a:rPr lang="en-US" sz="2800" dirty="0" smtClean="0"/>
              <a:t>e</a:t>
            </a:r>
            <a:r>
              <a:rPr lang="en-US" sz="2800" dirty="0" smtClean="0"/>
              <a:t>lectrical substation</a:t>
            </a:r>
            <a:endParaRPr lang="en-US" sz="2800" dirty="0"/>
          </a:p>
          <a:p>
            <a:pPr lvl="1"/>
            <a:r>
              <a:rPr lang="en-US" sz="2800" dirty="0"/>
              <a:t>Fire </a:t>
            </a:r>
            <a:r>
              <a:rPr lang="en-US" sz="2800" dirty="0" smtClean="0"/>
              <a:t>loop system</a:t>
            </a:r>
            <a:endParaRPr lang="en-US" sz="2800" dirty="0"/>
          </a:p>
          <a:p>
            <a:pPr lvl="1"/>
            <a:r>
              <a:rPr lang="en-US" sz="2800" dirty="0"/>
              <a:t>Central Monitoring Room upgrade</a:t>
            </a:r>
          </a:p>
          <a:p>
            <a:pPr lvl="1"/>
            <a:r>
              <a:rPr lang="en-US" sz="2800" dirty="0"/>
              <a:t>Plant-wide </a:t>
            </a:r>
            <a:r>
              <a:rPr lang="en-US" sz="2800" dirty="0" smtClean="0"/>
              <a:t>fiber optics </a:t>
            </a:r>
            <a:r>
              <a:rPr lang="en-US" sz="2800" dirty="0"/>
              <a:t>upgrade</a:t>
            </a:r>
          </a:p>
          <a:p>
            <a:pPr lvl="1"/>
            <a:r>
              <a:rPr lang="en-US" sz="2800" dirty="0"/>
              <a:t>Salt </a:t>
            </a:r>
            <a:r>
              <a:rPr lang="en-US" sz="2800" dirty="0" smtClean="0"/>
              <a:t>hoist repair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800" dirty="0"/>
          </a:p>
          <a:p>
            <a:pPr marL="290513" lvl="1" indent="-225425"/>
            <a:r>
              <a:rPr lang="en-US" sz="2800" dirty="0"/>
              <a:t>Completion of Panel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FFA70-4274-7643-A3CA-7ED238A7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t="9615" r="9821" b="18569"/>
          <a:stretch/>
        </p:blipFill>
        <p:spPr>
          <a:xfrm>
            <a:off x="8437409" y="1157112"/>
            <a:ext cx="3551390" cy="296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E0CBAE-7962-EC44-BFFA-5395986D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393" y="4317967"/>
            <a:ext cx="4975406" cy="2268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105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37C9-F8F7-EF46-B0A3-5C8CE104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100" y="0"/>
            <a:ext cx="5168900" cy="829169"/>
          </a:xfrm>
        </p:spPr>
        <p:txBody>
          <a:bodyPr/>
          <a:lstStyle/>
          <a:p>
            <a:r>
              <a:rPr lang="en-US" sz="4000" dirty="0"/>
              <a:t>Regulatory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EA63-9FB8-2C4C-B5BC-D4644DFB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076" y="1610933"/>
            <a:ext cx="6870012" cy="45619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/>
              <a:t>Compliance Recertification Application 2019 – Currently under EPA review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/>
              <a:t>Class 3 Permit Modification Request – Excavation of </a:t>
            </a:r>
            <a:r>
              <a:rPr lang="en-US" sz="2800" dirty="0" smtClean="0"/>
              <a:t>new shaft </a:t>
            </a:r>
            <a:r>
              <a:rPr lang="en-US" sz="2800" dirty="0"/>
              <a:t>and </a:t>
            </a:r>
            <a:r>
              <a:rPr lang="en-US" sz="2800" dirty="0" smtClean="0"/>
              <a:t>associated connecting drifts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/>
              <a:t>10 Year Hazardous Waste Facility Permit </a:t>
            </a:r>
            <a:r>
              <a:rPr lang="en-US" sz="2800" dirty="0" smtClean="0"/>
              <a:t>Renewal </a:t>
            </a:r>
            <a:r>
              <a:rPr lang="en-US" sz="2800" dirty="0"/>
              <a:t>– March 2020 submittal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EC552-53C5-AB4C-9B93-2311C3957B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265">
            <a:off x="8009339" y="1913305"/>
            <a:ext cx="3753864" cy="2502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301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100" y="0"/>
            <a:ext cx="6438900" cy="928149"/>
          </a:xfrm>
        </p:spPr>
        <p:txBody>
          <a:bodyPr>
            <a:normAutofit/>
          </a:bodyPr>
          <a:lstStyle/>
          <a:p>
            <a:r>
              <a:rPr lang="en-US" sz="4000" dirty="0"/>
              <a:t>National TRU Program (NTP)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40940" y="1655759"/>
            <a:ext cx="8259417" cy="3546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Implementing a </a:t>
            </a:r>
            <a:r>
              <a:rPr lang="en-US" sz="2800" dirty="0" smtClean="0"/>
              <a:t>fully-integrated </a:t>
            </a:r>
            <a:r>
              <a:rPr lang="en-US" sz="2800" dirty="0"/>
              <a:t>NTP team approach across the complex:</a:t>
            </a:r>
          </a:p>
          <a:p>
            <a:r>
              <a:rPr lang="en-US" sz="2800" dirty="0"/>
              <a:t>New information processes improve communication between generator sites and CBFO Office of NTP</a:t>
            </a:r>
          </a:p>
          <a:p>
            <a:r>
              <a:rPr lang="en-US" sz="2800" dirty="0"/>
              <a:t>Strengthened site agreements between federal and contracting entities</a:t>
            </a:r>
          </a:p>
          <a:p>
            <a:r>
              <a:rPr lang="en-US" sz="2800" dirty="0"/>
              <a:t>Corporate approach to issue resolution</a:t>
            </a:r>
          </a:p>
        </p:txBody>
      </p:sp>
    </p:spTree>
    <p:extLst>
      <p:ext uri="{BB962C8B-B14F-4D97-AF65-F5344CB8AC3E}">
        <p14:creationId xmlns:p14="http://schemas.microsoft.com/office/powerpoint/2010/main" val="11079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C17B-7D38-4A4B-B7FC-3DC15E89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600" y="223838"/>
            <a:ext cx="4089400" cy="505538"/>
          </a:xfrm>
        </p:spPr>
        <p:txBody>
          <a:bodyPr/>
          <a:lstStyle/>
          <a:p>
            <a:r>
              <a:rPr lang="en-US" sz="4000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730B4-DE4F-8740-A9B9-733FB8D36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26" y="1575181"/>
            <a:ext cx="12206826" cy="3854863"/>
          </a:xfrm>
        </p:spPr>
      </p:pic>
    </p:spTree>
    <p:extLst>
      <p:ext uri="{BB962C8B-B14F-4D97-AF65-F5344CB8AC3E}">
        <p14:creationId xmlns:p14="http://schemas.microsoft.com/office/powerpoint/2010/main" val="36736527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35683</TotalTime>
  <Words>177</Words>
  <Application>Microsoft Office PowerPoint</Application>
  <PresentationFormat>Widescreen</PresentationFormat>
  <Paragraphs>50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ヒラギノ角ゴ ProN W3</vt:lpstr>
      <vt:lpstr>Custom Design</vt:lpstr>
      <vt:lpstr>PowerPoint Presentation</vt:lpstr>
      <vt:lpstr>Shipment Projections</vt:lpstr>
      <vt:lpstr>PowerPoint Presentation</vt:lpstr>
      <vt:lpstr>PowerPoint Presentation</vt:lpstr>
      <vt:lpstr>Regulatory Activities</vt:lpstr>
      <vt:lpstr>National TRU Program (NTP)</vt:lpstr>
      <vt:lpstr>Questions?</vt:lpstr>
    </vt:vector>
  </TitlesOfParts>
  <Manager/>
  <Company>U.S. Department of Energy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max.postman</dc:creator>
  <cp:keywords/>
  <dc:description/>
  <cp:lastModifiedBy>Parker, Victoria - NWP</cp:lastModifiedBy>
  <cp:revision>616</cp:revision>
  <cp:lastPrinted>2019-04-02T12:31:47Z</cp:lastPrinted>
  <dcterms:created xsi:type="dcterms:W3CDTF">2012-11-30T17:41:28Z</dcterms:created>
  <dcterms:modified xsi:type="dcterms:W3CDTF">2020-03-02T17:49:15Z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